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4"/>
  </p:notesMasterIdLst>
  <p:sldIdLst>
    <p:sldId id="256" r:id="rId2"/>
    <p:sldId id="257" r:id="rId3"/>
    <p:sldId id="258" r:id="rId4"/>
    <p:sldId id="285" r:id="rId5"/>
    <p:sldId id="286" r:id="rId6"/>
    <p:sldId id="287" r:id="rId7"/>
    <p:sldId id="288" r:id="rId8"/>
    <p:sldId id="289" r:id="rId9"/>
    <p:sldId id="25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260" r:id="rId21"/>
    <p:sldId id="273" r:id="rId22"/>
    <p:sldId id="280" r:id="rId23"/>
  </p:sldIdLst>
  <p:sldSz cx="9144000" cy="5143500" type="screen16x9"/>
  <p:notesSz cx="6858000" cy="9144000"/>
  <p:embeddedFontLst>
    <p:embeddedFont>
      <p:font typeface="Gloss And Bloom" pitchFamily="2" charset="0"/>
      <p:regular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Muli" panose="020B0604020202020204" charset="0"/>
      <p:regular r:id="rId30"/>
      <p:bold r:id="rId31"/>
      <p:italic r:id="rId32"/>
      <p:boldItalic r:id="rId33"/>
    </p:embeddedFont>
    <p:embeddedFont>
      <p:font typeface="Nithan" panose="02000506030000020003" pitchFamily="2" charset="-34"/>
      <p:regular r:id="rId34"/>
    </p:embeddedFont>
    <p:embeddedFont>
      <p:font typeface="Nixie One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5BCDAF-A0FF-400F-B54E-BADE50B0D6EA}">
  <a:tblStyle styleId="{B85BCDAF-A0FF-400F-B54E-BADE50B0D6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05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31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6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244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885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875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136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98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766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60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206f4fe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206f4fe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12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223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10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726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995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1;p13">
            <a:extLst>
              <a:ext uri="{FF2B5EF4-FFF2-40B4-BE49-F238E27FC236}">
                <a16:creationId xmlns:a16="http://schemas.microsoft.com/office/drawing/2014/main" id="{68D88516-FB30-4021-A0C1-B4824195C238}"/>
              </a:ext>
            </a:extLst>
          </p:cNvPr>
          <p:cNvSpPr txBox="1">
            <a:spLocks/>
          </p:cNvSpPr>
          <p:nvPr/>
        </p:nvSpPr>
        <p:spPr>
          <a:xfrm>
            <a:off x="414528" y="1991850"/>
            <a:ext cx="831494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 dirty="0"/>
              <a:t>Project : POP-Anime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15B91F73-4412-4001-B4BD-3C4763327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0" y="1198018"/>
            <a:ext cx="4034792" cy="2961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3C78AF5-241B-4FE4-BFFE-B56DAD9A6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04" y="1185826"/>
            <a:ext cx="4034792" cy="2974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54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หลังจากเสร็จสิ้นกราฟ 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ยอดฮิตตลอดกาลไปที่เรียบร้อยแล้ว เราได้เริ่มการดำเนินงานอีกเรื่อง คือ 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ยอดฮิต</a:t>
            </a:r>
            <a:r>
              <a:rPr lang="th-TH" sz="2100" dirty="0" err="1">
                <a:latin typeface="Nithan" panose="02000506030000020003" pitchFamily="2" charset="-34"/>
                <a:cs typeface="Nithan" panose="02000506030000020003" pitchFamily="2" charset="-34"/>
              </a:rPr>
              <a:t>ทุกๆ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ของปี 2016 และ 2017</a:t>
            </a:r>
          </a:p>
          <a:p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เริ่มจากการ </a:t>
            </a:r>
            <a:r>
              <a:rPr lang="en-US" sz="2100" dirty="0">
                <a:solidFill>
                  <a:srgbClr val="FF5B5F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1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csv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, </a:t>
            </a:r>
            <a:r>
              <a:rPr lang="en-US" sz="21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pandas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และ </a:t>
            </a:r>
            <a:r>
              <a:rPr lang="en-US" sz="21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เหมือนไฟล์ก่อนหน้านี้</a:t>
            </a:r>
            <a:endParaRPr lang="en-US" sz="21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903FC-A8DD-4DF7-8710-2C484F1A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69" y="2725570"/>
            <a:ext cx="5919939" cy="195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403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0"/>
            <a:ext cx="2861711" cy="4074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เมื่อรับข้อมูลมาแล้ว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เริ่มด้วยการสร้าง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list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สำหรับการเก็บข้อมูล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ไว้ใช้วิเคราะห์ในภาย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ภาคหน้า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endParaRPr lang="th-TH" sz="2000" dirty="0"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หลังจากนั้นเราได้สร้าง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dict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ไว้เก็บข้อมูล 3 ประเภท คือ จำนวนผู้ชม ฤดูกาล และ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แท็ก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7C228-ECBF-427B-95F5-F5D8495B9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24" y="1441550"/>
            <a:ext cx="4449968" cy="300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426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จำแนก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ด้วยการแยกด้วย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แบ่งเป็น 4 ฤดู คือ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Spring , Summer, Fall, Winter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 แล้วนำใน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list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ที่เคยสร้างเอาไว้ก่อนหน้านี้แล้ว</a:t>
            </a:r>
            <a:endParaRPr lang="en-US" sz="24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3DAA264-7459-4E3B-8432-0AF16D296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1" y="2442080"/>
            <a:ext cx="7706201" cy="200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49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จำแนก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ด้วยการแยกด้วย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แบ่งเป็น 4 ฤดู คือ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Spring , Summer, Fall, Winter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 แล้วนำไปใส่ใน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list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ที่เคยสร้างเอาไว้ก่อนหน้านี้แล้ว</a:t>
            </a:r>
            <a:endParaRPr lang="en-US" sz="24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6E30837-B856-48B4-9EAF-24476E05F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1" y="2449571"/>
            <a:ext cx="4146379" cy="229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DA4841B-1A57-4B00-93BB-AB8827A08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449571"/>
            <a:ext cx="4146379" cy="233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114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จากนั้น เราจึงเรียบเรียงข้อมูลใหม่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Sorting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ให้สวยงาม เพื่อใช้ให้การทำกราฟ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endParaRPr lang="th-TH" sz="2000" dirty="0"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เริ่มนำข้อมูลที่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Sort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มานั้นมาใส่ใน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เพื่อทำเป็นกราฟวงกลมต่อไป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154DE39F-673B-41BD-9C73-8BCFC666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4" y="2373058"/>
            <a:ext cx="4131688" cy="239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2C17B4F9-C9F3-48BF-9A53-BB77B8D3D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21" y="2652417"/>
            <a:ext cx="4203285" cy="183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089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96996" y="100393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4" y="1092562"/>
            <a:ext cx="7381532" cy="80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ผลลัพธ์ที่ได้จากการนำข้อมูลเข้า </a:t>
            </a:r>
            <a:r>
              <a:rPr lang="en-US" sz="28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จาก</a:t>
            </a:r>
            <a:r>
              <a:rPr lang="th-TH" sz="2800" dirty="0" err="1">
                <a:latin typeface="Nithan" panose="02000506030000020003" pitchFamily="2" charset="-34"/>
                <a:cs typeface="Nithan" panose="02000506030000020003" pitchFamily="2" charset="-34"/>
              </a:rPr>
              <a:t>โค๊ด</a:t>
            </a: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ดังกล่าว</a:t>
            </a:r>
            <a:endParaRPr lang="en-US" sz="28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4D65F155-F053-4EDE-8502-38A8722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5" y="2294306"/>
            <a:ext cx="3718777" cy="2748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7ECBF27-6DE4-4856-927D-78401394E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54" y="2294306"/>
            <a:ext cx="3718778" cy="274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1693895"/>
            <a:ext cx="1065859" cy="83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830438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592275"/>
            <a:ext cx="1065859" cy="80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2016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D143E06C-1C51-469F-B252-3343A512C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6" y="1551568"/>
            <a:ext cx="4053401" cy="2999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BD67A1C-E0C3-4E2D-808F-A706CDCAE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93" y="1551568"/>
            <a:ext cx="4053401" cy="2999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66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592275"/>
            <a:ext cx="1065859" cy="80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2017</a:t>
            </a: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87A15346-084C-44FA-8CEE-12EE93AD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1645920"/>
            <a:ext cx="4117845" cy="3060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AEF7ED31-1212-4815-A2B0-3208A1304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240" y="1654341"/>
            <a:ext cx="4117844" cy="305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521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592275"/>
            <a:ext cx="1065859" cy="80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2017</a:t>
            </a: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39078DB-F142-4E95-A3C0-50522D9B1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4" y="1654341"/>
            <a:ext cx="4141297" cy="305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F78179FC-5045-4971-B88C-C96EE0A68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241" y="1641638"/>
            <a:ext cx="4141295" cy="307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59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52;p13">
            <a:extLst>
              <a:ext uri="{FF2B5EF4-FFF2-40B4-BE49-F238E27FC236}">
                <a16:creationId xmlns:a16="http://schemas.microsoft.com/office/drawing/2014/main" id="{FB1A159B-36E7-49FC-BCFB-A2C3C5879DB1}"/>
              </a:ext>
            </a:extLst>
          </p:cNvPr>
          <p:cNvSpPr txBox="1">
            <a:spLocks/>
          </p:cNvSpPr>
          <p:nvPr/>
        </p:nvSpPr>
        <p:spPr>
          <a:xfrm>
            <a:off x="1437350" y="1619669"/>
            <a:ext cx="3191400" cy="272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ตลอดช่วงระยะเวลาที่ผ่านมานั้นมี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เรื่องไหนมีจำนวนผู้ชมเยอะที่สุด และผลโหวดคะแนนที่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เรื่อง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นั้นๆ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ได้รับจากผู้ชมเอง เทียบกับจำนวนคะแนนผู้ชมโดยรวม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sp>
        <p:nvSpPr>
          <p:cNvPr id="8" name="Google Shape;352;p13">
            <a:extLst>
              <a:ext uri="{FF2B5EF4-FFF2-40B4-BE49-F238E27FC236}">
                <a16:creationId xmlns:a16="http://schemas.microsoft.com/office/drawing/2014/main" id="{CA3A8AF7-A15B-4477-9C32-4B0142E8815F}"/>
              </a:ext>
            </a:extLst>
          </p:cNvPr>
          <p:cNvSpPr txBox="1">
            <a:spLocks/>
          </p:cNvSpPr>
          <p:nvPr/>
        </p:nvSpPr>
        <p:spPr>
          <a:xfrm>
            <a:off x="4924100" y="1618900"/>
            <a:ext cx="3191400" cy="272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Clr>
                <a:srgbClr val="92D050"/>
              </a:buClr>
            </a:pP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ในช่วงปี 2016 – 2017 ที่ผ่านมานั้นมี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ผลิตออกมาให้ชมมากมาย โดยช่วงเวลาเหล่านี้จะถูกแบ่งโดยฤดู</a:t>
            </a:r>
            <a:r>
              <a:rPr lang="th-TH" sz="2000" dirty="0" err="1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ต่างๆ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(Season)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เราจะทำการหา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ที่มีจำนวนผู้ชมและผลคะแนนโหวตมากที่สุดในแต่ละ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และในแต่ละปีออกมาให้ทราบทั่วกัน</a:t>
            </a:r>
            <a:b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sp>
        <p:nvSpPr>
          <p:cNvPr id="9" name="Google Shape;351;p13">
            <a:extLst>
              <a:ext uri="{FF2B5EF4-FFF2-40B4-BE49-F238E27FC236}">
                <a16:creationId xmlns:a16="http://schemas.microsoft.com/office/drawing/2014/main" id="{013823F2-3C0B-4C55-BE6E-5D553E789991}"/>
              </a:ext>
            </a:extLst>
          </p:cNvPr>
          <p:cNvSpPr txBox="1">
            <a:spLocks/>
          </p:cNvSpPr>
          <p:nvPr/>
        </p:nvSpPr>
        <p:spPr>
          <a:xfrm>
            <a:off x="2072049" y="217532"/>
            <a:ext cx="511340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4400" dirty="0"/>
              <a:t>Objective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1722016" y="540264"/>
            <a:ext cx="1667360" cy="813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Build On</a:t>
            </a:r>
            <a:endParaRPr sz="3200" dirty="0">
              <a:solidFill>
                <a:srgbClr val="00B0F0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6" name="Google Shape;366;p15">
            <a:extLst>
              <a:ext uri="{FF2B5EF4-FFF2-40B4-BE49-F238E27FC236}">
                <a16:creationId xmlns:a16="http://schemas.microsoft.com/office/drawing/2014/main" id="{1D861AE8-D2EE-402A-883C-F330DE7A5140}"/>
              </a:ext>
            </a:extLst>
          </p:cNvPr>
          <p:cNvSpPr txBox="1">
            <a:spLocks/>
          </p:cNvSpPr>
          <p:nvPr/>
        </p:nvSpPr>
        <p:spPr>
          <a:xfrm>
            <a:off x="1618384" y="763145"/>
            <a:ext cx="6818480" cy="2620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◇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￭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￮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76200" indent="0">
              <a:buNone/>
            </a:pP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ทั้งนี้ </a:t>
            </a:r>
            <a:r>
              <a:rPr lang="en-US" sz="2800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Project : POP-Anime</a:t>
            </a:r>
            <a:r>
              <a:rPr lang="th-TH" sz="2800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ของเรายังสามารถ</a:t>
            </a:r>
            <a:r>
              <a:rPr lang="th-TH" sz="2800" u="sng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ต่อยอด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ไปได้อีก ดังเช่น จากข้อมูลที่มีผู้ชม </a:t>
            </a:r>
            <a:r>
              <a:rPr lang="en-US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800" dirty="0" err="1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นั้นๆ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จำนวนมากนั้น เราสามารถคาดการณ์และสามารถจัดจำหน่ายสินค้า รูป</a:t>
            </a:r>
            <a:r>
              <a:rPr lang="en-US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/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ลาย</a:t>
            </a:r>
            <a:r>
              <a:rPr lang="th-TH" sz="2800" dirty="0" err="1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นั้นๆ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 เพื่อให้สินค้าชิ้นนั้นได้รับความนิยมมากเป็นพิเศษ เป็นต้น</a:t>
            </a:r>
            <a:endParaRPr 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99395926-B40C-47B3-808B-F2FD73328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3" y="3080554"/>
            <a:ext cx="4061905" cy="1704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DDD31-6CD0-4CD7-AA11-FDFD0F04E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2166">
            <a:off x="6316291" y="3692373"/>
            <a:ext cx="2094857" cy="1178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769D9EF0-F75D-476C-8240-CD7C046B6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20" y="2855074"/>
            <a:ext cx="1023937" cy="13098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2824AD3D-2220-491E-B606-1DEF0225EDA7}"/>
              </a:ext>
            </a:extLst>
          </p:cNvPr>
          <p:cNvSpPr txBox="1">
            <a:spLocks/>
          </p:cNvSpPr>
          <p:nvPr/>
        </p:nvSpPr>
        <p:spPr>
          <a:xfrm>
            <a:off x="1894866" y="667552"/>
            <a:ext cx="4944300" cy="645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Member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89E05E36-6A4B-4046-BF8A-DE51CC757D35}"/>
              </a:ext>
            </a:extLst>
          </p:cNvPr>
          <p:cNvSpPr txBox="1"/>
          <p:nvPr/>
        </p:nvSpPr>
        <p:spPr>
          <a:xfrm>
            <a:off x="1385669" y="1623902"/>
            <a:ext cx="6929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นายณ</a:t>
            </a:r>
            <a:r>
              <a:rPr lang="th-TH" sz="3000" b="1" dirty="0" err="1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ัท</a:t>
            </a:r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พงศ์ อักษราลิขิตสันติ</a:t>
            </a:r>
            <a:r>
              <a:rPr lang="en-US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	</a:t>
            </a:r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61070056</a:t>
            </a:r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1884175F-2C5A-4B8C-8D2C-D13B29FA2635}"/>
              </a:ext>
            </a:extLst>
          </p:cNvPr>
          <p:cNvSpPr txBox="1"/>
          <p:nvPr/>
        </p:nvSpPr>
        <p:spPr>
          <a:xfrm>
            <a:off x="1385669" y="2379076"/>
            <a:ext cx="7537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นายพ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ชร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พง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ษ์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เชื้อผู้ดี</a:t>
            </a:r>
            <a:r>
              <a:rPr lang="en-US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	61070125</a:t>
            </a:r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BAF4E61F-7EA7-4718-A385-F2EC2FE4E3F2}"/>
              </a:ext>
            </a:extLst>
          </p:cNvPr>
          <p:cNvSpPr txBox="1"/>
          <p:nvPr/>
        </p:nvSpPr>
        <p:spPr>
          <a:xfrm>
            <a:off x="1385669" y="3134250"/>
            <a:ext cx="7291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นายพล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ัฎฐ์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สิร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ภพวงศ์สกุล</a:t>
            </a:r>
            <a:r>
              <a:rPr lang="en-US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61070130</a:t>
            </a:r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AB18AC0C-C11B-48A9-8A89-CF289F9A76D9}"/>
              </a:ext>
            </a:extLst>
          </p:cNvPr>
          <p:cNvSpPr txBox="1"/>
          <p:nvPr/>
        </p:nvSpPr>
        <p:spPr>
          <a:xfrm>
            <a:off x="1385670" y="3889424"/>
            <a:ext cx="74731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นายสรวิศ แย้มคำ</a:t>
            </a:r>
            <a:r>
              <a:rPr lang="en-US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		61070234</a:t>
            </a:r>
          </a:p>
        </p:txBody>
      </p:sp>
      <p:pic>
        <p:nvPicPr>
          <p:cNvPr id="39" name="Picture 5">
            <a:extLst>
              <a:ext uri="{FF2B5EF4-FFF2-40B4-BE49-F238E27FC236}">
                <a16:creationId xmlns:a16="http://schemas.microsoft.com/office/drawing/2014/main" id="{E4003135-111E-4A58-8C47-6A7AD5659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07" y="1400843"/>
            <a:ext cx="971825" cy="9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24941CD5-01E4-49F8-89D3-2BCA7E7C3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71" y="2111742"/>
            <a:ext cx="1042333" cy="1042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2CD16B0E-DCA2-40AF-A563-BFEF67721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4" y="2945442"/>
            <a:ext cx="1039068" cy="1039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2A874323-FA55-42A9-AB6C-6E666A327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36" y="3630371"/>
            <a:ext cx="1039068" cy="1072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Google Shape;728;p38">
            <a:extLst>
              <a:ext uri="{FF2B5EF4-FFF2-40B4-BE49-F238E27FC236}">
                <a16:creationId xmlns:a16="http://schemas.microsoft.com/office/drawing/2014/main" id="{5C35EC2E-6A7D-4123-BBD9-47EBECAF59E7}"/>
              </a:ext>
            </a:extLst>
          </p:cNvPr>
          <p:cNvSpPr/>
          <p:nvPr/>
        </p:nvSpPr>
        <p:spPr>
          <a:xfrm>
            <a:off x="593894" y="393684"/>
            <a:ext cx="519534" cy="54773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3178448" y="3519260"/>
            <a:ext cx="578267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Gloss And Bloom" pitchFamily="2" charset="0"/>
              </a:rPr>
              <a:t>Thanks !</a:t>
            </a:r>
            <a:br>
              <a:rPr lang="en" sz="7200" dirty="0">
                <a:latin typeface="Gloss And Bloom" pitchFamily="2" charset="0"/>
              </a:rPr>
            </a:br>
            <a:r>
              <a:rPr lang="en-US" sz="7200" dirty="0">
                <a:latin typeface="Gloss And Bloom" pitchFamily="2" charset="0"/>
              </a:rPr>
              <a:t>F</a:t>
            </a:r>
            <a:r>
              <a:rPr lang="en" sz="7200" dirty="0">
                <a:latin typeface="Gloss And Bloom" pitchFamily="2" charset="0"/>
              </a:rPr>
              <a:t>o</a:t>
            </a:r>
            <a:r>
              <a:rPr lang="en-US" sz="7200" dirty="0">
                <a:latin typeface="Gloss And Bloom" pitchFamily="2" charset="0"/>
              </a:rPr>
              <a:t>r !!</a:t>
            </a:r>
            <a:br>
              <a:rPr lang="en-US" sz="7200" dirty="0">
                <a:latin typeface="Gloss And Bloom" pitchFamily="2" charset="0"/>
              </a:rPr>
            </a:br>
            <a:r>
              <a:rPr lang="en-US" sz="7200" dirty="0">
                <a:latin typeface="Gloss And Bloom" pitchFamily="2" charset="0"/>
              </a:rPr>
              <a:t>Watching !!!</a:t>
            </a:r>
            <a:endParaRPr sz="7200" dirty="0">
              <a:latin typeface="Gloss And Bloom" pitchFamily="2" charset="0"/>
            </a:endParaRPr>
          </a:p>
        </p:txBody>
      </p:sp>
      <p:sp>
        <p:nvSpPr>
          <p:cNvPr id="575" name="Google Shape;575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เริ่มตั้งเป้าข้อมูลที่จะนำมาอ้างอิง โดยตั้งเป้าไปที่เว็บไซต์ใหญ่อย่าง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www.myanimelist.net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0D653C1-873D-4C7A-962C-93866D2E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99" y="2297792"/>
            <a:ext cx="5113401" cy="2666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ดาวน์โหลดรายละเอียดและข้อมูลของเว็บไซต์ </a:t>
            </a:r>
            <a:r>
              <a:rPr lang="en-US" sz="2400" dirty="0" err="1">
                <a:latin typeface="Nithan" panose="02000506030000020003" pitchFamily="2" charset="-34"/>
                <a:cs typeface="Nithan" panose="02000506030000020003" pitchFamily="2" charset="-34"/>
              </a:rPr>
              <a:t>MyAnimeList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 จากเว็บไซต์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www.kaggle.com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FDDBB8B-432E-4E1B-83F5-7F3543CE9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04" y="2279904"/>
            <a:ext cx="5229868" cy="2684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8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17550" y="140829"/>
            <a:ext cx="5113401" cy="770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206584" y="695699"/>
            <a:ext cx="7381532" cy="2757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Download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เสร็จเรียบร้อย เราจะนำ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Data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ที่ได้นั้นมาเรียกใช้ใน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โดยการ</a:t>
            </a:r>
            <a:b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- </a:t>
            </a:r>
            <a:r>
              <a:rPr lang="en-US" sz="2000" dirty="0">
                <a:solidFill>
                  <a:srgbClr val="F20062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csv 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เพื่อให้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สามารถอ่านข้อมูลที่เป็นไฟล์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.csv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ได้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b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	(CSV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ย่อมาจาก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Comma Separated Values)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-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dirty="0">
                <a:solidFill>
                  <a:srgbClr val="F20062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pandas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เพื่อให้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สามารถเปิดไฟล์ประเภท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csv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แล้วนำมาใช้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	       	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งาน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,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คำนวณ หรือ วิเคราะห์ข้อมูล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ต่างๆ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ได้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- </a:t>
            </a:r>
            <a:r>
              <a:rPr lang="en-US" sz="2000" dirty="0">
                <a:solidFill>
                  <a:srgbClr val="F20062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	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เพื่อให้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สามารถนำข้อมูลที่ผ่านการคำนวณและวิเคราะห์แล้ว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	มาสร้างเป็นกราฟในลักษณะ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ต่างๆ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ได้</a:t>
            </a:r>
            <a:endParaRPr lang="en-US" sz="20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16424F0-B2E2-467F-A42C-B4755D868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66" y="2993883"/>
            <a:ext cx="5824367" cy="2029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70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88637" y="179025"/>
            <a:ext cx="5113401" cy="685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137265" y="992387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หลังจากรับข้อมูลเข้าตัวแปรเสร็จเรียบร้อยแล้ว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เรานำข้อมูลนั้นมาแบ่งใส่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dict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เพื่อแยกประเภทการใช้งานและการวิเคราะห์ในภายหลัง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และในระหว่างนำข้อมูลใส่เข้า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dict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นี้ 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เราก็ได้กรองหา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ที่มีอันดับคะแนนและผู้ชมที่ดีที่สุดไปในตัวด้วย</a:t>
            </a:r>
            <a:endParaRPr lang="en-US" sz="20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828CE2D-1668-4275-84D0-BACC36034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07" y="2248075"/>
            <a:ext cx="4948527" cy="271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41203D4-DE42-45BE-B06A-116242F20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09" y="2506305"/>
            <a:ext cx="3697520" cy="217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11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88637" y="179025"/>
            <a:ext cx="5113401" cy="685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137265" y="992387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เมื่อได้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ที่มีผู้ชมและคะแนนโหวตที่ดีที่สุดแล้ว เรานำข้อมูลที่เหลือมา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Sorting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เพื่อเรียบเรียงข้อมูลให้สวยงาม และเพื่อใช้ในการเขียนกราฟในขั้นตอนต่อไป</a:t>
            </a:r>
            <a:endParaRPr lang="en-US" sz="20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DA9D14E-C535-4980-AC97-48845F82B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2" y="1863028"/>
            <a:ext cx="3939881" cy="141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3CEC7782-AC26-4DA1-A77E-DC0E8E5DA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1" y="3396666"/>
            <a:ext cx="3939881" cy="1508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4435B210-3DC8-4D63-9703-515BED191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1" y="2152187"/>
            <a:ext cx="4492807" cy="171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88637" y="179025"/>
            <a:ext cx="5113401" cy="685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137265" y="992387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เมื่อข้อมูลครบถ้วนแล้ว เราจึงเริ่มทำการนำข้อมูลใส่เข้า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และสร้างกราฟวงกลม</a:t>
            </a:r>
          </a:p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จากการเทียบระหว่างอันดับ 1 และอันดับ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อื่นๆ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กราฟอาจบ่งบอกได้ไม่ชัดเจน เราจึงเพิ่ม 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กราฟ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Top 5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เข้าไป เพื่อแสดงผลลัพธ์ของกราฟให้ชัดเจนยิ่งขึ้น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85E448D3-F504-4755-A076-C62476378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9" y="2184144"/>
            <a:ext cx="3983375" cy="2780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748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">
            <a:extLst>
              <a:ext uri="{FF2B5EF4-FFF2-40B4-BE49-F238E27FC236}">
                <a16:creationId xmlns:a16="http://schemas.microsoft.com/office/drawing/2014/main" id="{4D53BA0F-C790-489D-8B06-4220C1896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0" y="1104301"/>
            <a:ext cx="4264902" cy="313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BCE31A-80F7-4CAD-BAFD-1AD1F6A6D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3" y="1104301"/>
            <a:ext cx="4273699" cy="313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506</Words>
  <Application>Microsoft Office PowerPoint</Application>
  <PresentationFormat>นำเสนอทางหน้าจอ (16:9)</PresentationFormat>
  <Paragraphs>44</Paragraphs>
  <Slides>22</Slides>
  <Notes>22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22</vt:i4>
      </vt:variant>
    </vt:vector>
  </HeadingPairs>
  <TitlesOfParts>
    <vt:vector size="29" baseType="lpstr">
      <vt:lpstr>Gloss And Bloom</vt:lpstr>
      <vt:lpstr>Helvetica Neue</vt:lpstr>
      <vt:lpstr>Muli</vt:lpstr>
      <vt:lpstr>Nixie One</vt:lpstr>
      <vt:lpstr>Arial</vt:lpstr>
      <vt:lpstr>Nithan</vt:lpstr>
      <vt:lpstr>Imogen template</vt:lpstr>
      <vt:lpstr>งานนำเสนอ PowerPoint</vt:lpstr>
      <vt:lpstr>งานนำเสนอ PowerPoint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งานนำเสนอ PowerPoint</vt:lpstr>
      <vt:lpstr>งานนำเสนอ PowerPoint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 ! For !! Watching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: POP-Anime</dc:title>
  <dc:creator>pewke</dc:creator>
  <cp:lastModifiedBy>PALAT SIRAPOBWONGSAKUL</cp:lastModifiedBy>
  <cp:revision>12</cp:revision>
  <dcterms:modified xsi:type="dcterms:W3CDTF">2018-12-18T07:12:19Z</dcterms:modified>
</cp:coreProperties>
</file>